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</p:sldIdLst>
  <p:sldSz cx="30240288" cy="428402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0"/>
    <a:srgbClr val="002A5C"/>
    <a:srgbClr val="95D6D9"/>
    <a:srgbClr val="EAEEF2"/>
    <a:srgbClr val="00794E"/>
    <a:srgbClr val="CDE1D8"/>
    <a:srgbClr val="003464"/>
    <a:srgbClr val="003465"/>
    <a:srgbClr val="1C9CD9"/>
    <a:srgbClr val="1F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03F11-1B42-4CEA-BCAA-D247C1466BEF}" v="28" dt="2026-04-20T10:33:36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48" autoAdjust="0"/>
    <p:restoredTop sz="96283" autoAdjust="0"/>
  </p:normalViewPr>
  <p:slideViewPr>
    <p:cSldViewPr snapToGrid="0">
      <p:cViewPr varScale="1">
        <p:scale>
          <a:sx n="18" d="100"/>
          <a:sy n="18" d="100"/>
        </p:scale>
        <p:origin x="3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5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14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8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2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6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id="{4E67C454-0A12-E117-D78E-828F82FD5524}"/>
              </a:ext>
            </a:extLst>
          </p:cNvPr>
          <p:cNvSpPr/>
          <p:nvPr userDrawn="1"/>
        </p:nvSpPr>
        <p:spPr>
          <a:xfrm>
            <a:off x="2" y="7"/>
            <a:ext cx="30240288" cy="428402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67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2C138-2BD1-4300-3BC2-F2302DFDD86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4763752" y="63501"/>
            <a:ext cx="754063" cy="16882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97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801F23D-A96B-0DA5-2E03-B5E324F4C149}"/>
              </a:ext>
            </a:extLst>
          </p:cNvPr>
          <p:cNvSpPr/>
          <p:nvPr userDrawn="1"/>
        </p:nvSpPr>
        <p:spPr>
          <a:xfrm rot="16200000">
            <a:off x="14646812" y="27246797"/>
            <a:ext cx="946668" cy="30240288"/>
          </a:xfrm>
          <a:prstGeom prst="rect">
            <a:avLst/>
          </a:prstGeom>
          <a:solidFill>
            <a:srgbClr val="F37020"/>
          </a:solidFill>
          <a:ln>
            <a:solidFill>
              <a:srgbClr val="F37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267"/>
          </a:p>
        </p:txBody>
      </p:sp>
      <p:sp>
        <p:nvSpPr>
          <p:cNvPr id="10" name="Rectángulo 1">
            <a:extLst>
              <a:ext uri="{FF2B5EF4-FFF2-40B4-BE49-F238E27FC236}">
                <a16:creationId xmlns:a16="http://schemas.microsoft.com/office/drawing/2014/main" id="{8802AA44-DAB4-2393-6605-2CA764E65A26}"/>
              </a:ext>
            </a:extLst>
          </p:cNvPr>
          <p:cNvSpPr/>
          <p:nvPr userDrawn="1"/>
        </p:nvSpPr>
        <p:spPr>
          <a:xfrm>
            <a:off x="1" y="0"/>
            <a:ext cx="30240287" cy="4965685"/>
          </a:xfrm>
          <a:prstGeom prst="rect">
            <a:avLst/>
          </a:prstGeom>
          <a:solidFill>
            <a:srgbClr val="002A5C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3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BFD05B5-A34E-667B-FC90-E151D70BA1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754" y="415564"/>
            <a:ext cx="4127312" cy="41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60653E0C-57B1-1D1E-9E15-79609A8E8622}"/>
              </a:ext>
            </a:extLst>
          </p:cNvPr>
          <p:cNvSpPr/>
          <p:nvPr/>
        </p:nvSpPr>
        <p:spPr>
          <a:xfrm>
            <a:off x="1036204" y="10675728"/>
            <a:ext cx="28242657" cy="4033086"/>
          </a:xfrm>
          <a:prstGeom prst="roundRect">
            <a:avLst/>
          </a:prstGeom>
          <a:solidFill>
            <a:srgbClr val="95D6D9">
              <a:alpha val="38824"/>
            </a:srgbClr>
          </a:solidFill>
          <a:ln w="38100">
            <a:solidFill>
              <a:srgbClr val="95D6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3" dirty="0"/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C3BB7B5C-1A57-BE4B-681B-1603B4D7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06" y="7526969"/>
            <a:ext cx="22532057" cy="2161557"/>
          </a:xfrm>
          <a:prstGeom prst="rect">
            <a:avLst/>
          </a:prstGeom>
          <a:noFill/>
          <a:ln>
            <a:noFill/>
          </a:ln>
          <a:effectLst/>
        </p:spPr>
        <p:txBody>
          <a:bodyPr lIns="276109" tIns="276109" rIns="276109" bIns="276109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960" b="1" dirty="0">
                <a:solidFill>
                  <a:srgbClr val="F37020"/>
                </a:solidFill>
                <a:latin typeface="+mn-lt"/>
                <a:cs typeface="Arial" panose="020B0604020202020204" pitchFamily="34" charset="0"/>
              </a:rPr>
              <a:t>Authors: FIRST NAME INITIAL, SURNAME, presenting author underlined, Affiliations numbered</a:t>
            </a:r>
          </a:p>
          <a:p>
            <a:pPr>
              <a:spcBef>
                <a:spcPct val="20000"/>
              </a:spcBef>
            </a:pPr>
            <a:r>
              <a:rPr lang="en-AU" sz="3394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e.g. </a:t>
            </a:r>
            <a:r>
              <a:rPr lang="en-AU" sz="3394" u="sng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B. SMITH</a:t>
            </a:r>
            <a:r>
              <a:rPr lang="en-US" sz="3394" u="sng" baseline="30000" dirty="0">
                <a:solidFill>
                  <a:srgbClr val="002A5C"/>
                </a:solidFill>
                <a:latin typeface="+mn-lt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394" baseline="30000" dirty="0">
                <a:solidFill>
                  <a:srgbClr val="002A5C"/>
                </a:solidFill>
                <a:latin typeface="+mn-lt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394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, N. HARRISON</a:t>
            </a:r>
            <a:r>
              <a:rPr lang="en-US" sz="3394" baseline="30000" dirty="0">
                <a:solidFill>
                  <a:srgbClr val="002A5C"/>
                </a:solidFill>
                <a:latin typeface="+mn-lt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394" baseline="30000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AU" sz="3394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 and P. MATTHEWS</a:t>
            </a:r>
            <a:r>
              <a:rPr lang="en-US" sz="3394" baseline="30000" dirty="0">
                <a:solidFill>
                  <a:srgbClr val="002A5C"/>
                </a:solidFill>
                <a:latin typeface="+mn-lt"/>
                <a:ea typeface="Times New Roman"/>
                <a:cs typeface="Arial" panose="020B0604020202020204" pitchFamily="34" charset="0"/>
              </a:rPr>
              <a:t>2</a:t>
            </a:r>
            <a:endParaRPr lang="en-AU" sz="3394" dirty="0">
              <a:solidFill>
                <a:srgbClr val="002A5C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394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1 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3394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2 Royal Brisbane Hospital, Brisbane, Australia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9318006-18D0-F58E-C70D-9D692FFD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77" y="5974022"/>
            <a:ext cx="22740085" cy="109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085" tIns="409085" rIns="409085" bIns="4090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0182" b="1" dirty="0">
                <a:solidFill>
                  <a:srgbClr val="002A5C"/>
                </a:solidFill>
                <a:latin typeface="+mn-lt"/>
                <a:cs typeface="Arial" panose="020B0604020202020204" pitchFamily="34" charset="0"/>
              </a:rPr>
              <a:t>Poster title goes here</a:t>
            </a:r>
            <a:endParaRPr lang="en-AU" sz="10182" b="1" dirty="0">
              <a:solidFill>
                <a:srgbClr val="002A5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CB0E31-5BCD-2C1A-97A8-59744ACA166B}"/>
              </a:ext>
            </a:extLst>
          </p:cNvPr>
          <p:cNvSpPr txBox="1"/>
          <p:nvPr/>
        </p:nvSpPr>
        <p:spPr>
          <a:xfrm>
            <a:off x="1023788" y="1101532"/>
            <a:ext cx="23397727" cy="296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334" b="1" dirty="0">
                <a:solidFill>
                  <a:srgbClr val="F37020"/>
                </a:solidFill>
              </a:rPr>
              <a:t>TELL</a:t>
            </a:r>
            <a:r>
              <a:rPr lang="es-ES_tradnl" sz="9334" b="1" dirty="0">
                <a:solidFill>
                  <a:srgbClr val="FF0000"/>
                </a:solidFill>
              </a:rPr>
              <a:t> </a:t>
            </a:r>
            <a:r>
              <a:rPr lang="es-ES_tradnl" sz="9334" dirty="0">
                <a:solidFill>
                  <a:schemeClr val="bg1"/>
                </a:solidFill>
              </a:rPr>
              <a:t>PEOPLE </a:t>
            </a:r>
            <a:r>
              <a:rPr lang="es-ES_tradnl" sz="9334" b="1" dirty="0">
                <a:solidFill>
                  <a:srgbClr val="F37020"/>
                </a:solidFill>
              </a:rPr>
              <a:t>WHAT</a:t>
            </a:r>
            <a:r>
              <a:rPr lang="es-ES_tradnl" sz="9334" dirty="0">
                <a:solidFill>
                  <a:srgbClr val="F37020"/>
                </a:solidFill>
              </a:rPr>
              <a:t> </a:t>
            </a:r>
            <a:r>
              <a:rPr lang="en-US" sz="9334" b="1" dirty="0">
                <a:solidFill>
                  <a:srgbClr val="F37020"/>
                </a:solidFill>
              </a:rPr>
              <a:t>YOU LEARNED </a:t>
            </a:r>
            <a:r>
              <a:rPr lang="en-US" sz="9334" dirty="0">
                <a:solidFill>
                  <a:schemeClr val="bg1"/>
                </a:solidFill>
              </a:rPr>
              <a:t>IN 5 SECONDS (takeaway, not title)</a:t>
            </a:r>
            <a:endParaRPr lang="es-ES" sz="9334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382D332-35F3-C608-7A82-84300C0155D4}"/>
              </a:ext>
            </a:extLst>
          </p:cNvPr>
          <p:cNvSpPr/>
          <p:nvPr/>
        </p:nvSpPr>
        <p:spPr>
          <a:xfrm>
            <a:off x="2682303" y="10948846"/>
            <a:ext cx="7162688" cy="1267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7637" b="1" dirty="0">
                <a:solidFill>
                  <a:srgbClr val="002A5C"/>
                </a:solidFill>
                <a:cs typeface="Arial" panose="020B0604020202020204" pitchFamily="34" charset="0"/>
              </a:rPr>
              <a:t>Background</a:t>
            </a:r>
            <a:r>
              <a:rPr lang="en-US" sz="7637" b="1" dirty="0">
                <a:solidFill>
                  <a:srgbClr val="2D538D"/>
                </a:solidFill>
                <a:cs typeface="Arial" panose="020B0604020202020204" pitchFamily="34" charset="0"/>
              </a:rPr>
              <a:t> </a:t>
            </a:r>
            <a:endParaRPr lang="es-ES" sz="7637" b="1" dirty="0">
              <a:solidFill>
                <a:srgbClr val="2D538D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19BF32D-8239-5EDD-754A-27B27E0A794B}"/>
              </a:ext>
            </a:extLst>
          </p:cNvPr>
          <p:cNvSpPr/>
          <p:nvPr/>
        </p:nvSpPr>
        <p:spPr>
          <a:xfrm>
            <a:off x="1561260" y="12566059"/>
            <a:ext cx="27344897" cy="6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6456" eaLnBrk="0" hangingPunct="0">
              <a:spcBef>
                <a:spcPct val="50000"/>
              </a:spcBef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70,000 people needed a portrait-orientation style layout for #betterposter, according to the Open Science Framework downloads counts.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05C33CC-0BFA-0BCA-4DB3-11EC46939D26}"/>
              </a:ext>
            </a:extLst>
          </p:cNvPr>
          <p:cNvSpPr/>
          <p:nvPr/>
        </p:nvSpPr>
        <p:spPr>
          <a:xfrm>
            <a:off x="2144266" y="15246737"/>
            <a:ext cx="9577642" cy="1267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7637" b="1" dirty="0">
                <a:solidFill>
                  <a:srgbClr val="002A5C"/>
                </a:solidFill>
                <a:cs typeface="Arial" panose="020B0604020202020204" pitchFamily="34" charset="0"/>
              </a:rPr>
              <a:t>Results</a:t>
            </a:r>
            <a:r>
              <a:rPr lang="en-US" sz="6505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6505" dirty="0">
              <a:solidFill>
                <a:srgbClr val="2D538D"/>
              </a:solidFill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19B6DF8-B058-7D29-F4FA-BDD7C35CB2C8}"/>
              </a:ext>
            </a:extLst>
          </p:cNvPr>
          <p:cNvCxnSpPr>
            <a:cxnSpLocks/>
          </p:cNvCxnSpPr>
          <p:nvPr/>
        </p:nvCxnSpPr>
        <p:spPr>
          <a:xfrm>
            <a:off x="1099129" y="24096115"/>
            <a:ext cx="28179732" cy="91181"/>
          </a:xfrm>
          <a:prstGeom prst="line">
            <a:avLst/>
          </a:prstGeom>
          <a:ln w="47625">
            <a:solidFill>
              <a:srgbClr val="95D6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17E9B1A-1144-4F2E-54FE-9FE823440ACF}"/>
              </a:ext>
            </a:extLst>
          </p:cNvPr>
          <p:cNvSpPr/>
          <p:nvPr/>
        </p:nvSpPr>
        <p:spPr>
          <a:xfrm>
            <a:off x="1023789" y="16778273"/>
            <a:ext cx="9303246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Result 1: Quickly explain what the graph shows. Help people think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9A9185D-CB20-55AD-74AE-AE205DC33324}"/>
              </a:ext>
            </a:extLst>
          </p:cNvPr>
          <p:cNvSpPr/>
          <p:nvPr/>
        </p:nvSpPr>
        <p:spPr>
          <a:xfrm>
            <a:off x="10878289" y="16778273"/>
            <a:ext cx="9106368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Result 2: Big figures are easier to skim at a distance and more accessible.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18901A5-BB09-A750-04D0-60196BB253EF}"/>
              </a:ext>
            </a:extLst>
          </p:cNvPr>
          <p:cNvSpPr/>
          <p:nvPr/>
        </p:nvSpPr>
        <p:spPr>
          <a:xfrm>
            <a:off x="20535909" y="16704665"/>
            <a:ext cx="8742951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Result 3: Big figures are easier to skim at a distance and more accessible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39B2907-DB93-3DFB-FADF-5F79E689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1" y="18323143"/>
            <a:ext cx="5235050" cy="523505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32E43AD-8850-BF99-83B9-D601896C5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873" y="18327029"/>
            <a:ext cx="7443460" cy="558204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C5A6226-7AFB-704D-758A-1166D9D30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335" y="18546197"/>
            <a:ext cx="7569640" cy="52434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7459F4EA-4D2E-8B6A-FB87-E525DEE27CFE}"/>
              </a:ext>
            </a:extLst>
          </p:cNvPr>
          <p:cNvSpPr/>
          <p:nvPr/>
        </p:nvSpPr>
        <p:spPr>
          <a:xfrm>
            <a:off x="1023789" y="26194486"/>
            <a:ext cx="11853590" cy="531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4226" indent="-564226" defTabSz="1346456" eaLnBrk="0" hangingPunct="0">
              <a:buSzPct val="60000"/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Tips for making a successful poster…</a:t>
            </a:r>
          </a:p>
          <a:p>
            <a:pPr marL="978624" indent="-978624" defTabSz="1346456" eaLnBrk="0" hangingPunct="0">
              <a:buFont typeface="Arial"/>
              <a:buChar char="•"/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978624" indent="-978624" defTabSz="1346456" eaLnBrk="0" hangingPunct="0">
              <a:buFont typeface="Arial"/>
              <a:buChar char="•"/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978624" indent="-978624" defTabSz="1346456" eaLnBrk="0" hangingPunct="0">
              <a:buFont typeface="Arial"/>
              <a:buChar char="•"/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3394" b="1" dirty="0">
                <a:solidFill>
                  <a:srgbClr val="002A5C"/>
                </a:solidFill>
                <a:cs typeface="Arial" panose="020B0604020202020204" pitchFamily="34" charset="0"/>
              </a:rPr>
              <a:t>bold</a:t>
            </a: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 characters instead.</a:t>
            </a:r>
          </a:p>
          <a:p>
            <a:pPr marL="978624" indent="-978624" defTabSz="1346456" eaLnBrk="0" hangingPunct="0">
              <a:buFont typeface="Arial"/>
              <a:buChar char="•"/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Add images/graphics if possible. Don</a:t>
            </a:r>
            <a:r>
              <a:rPr lang="ja-JP" alt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’</a:t>
            </a: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t overcrowd your poster.</a:t>
            </a:r>
          </a:p>
          <a:p>
            <a:pPr marL="978624" indent="-978624" defTabSz="1346456" eaLnBrk="0" hangingPunct="0">
              <a:buFont typeface="Arial"/>
              <a:buChar char="•"/>
            </a:pPr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Spell check and get someone else to proof-read.</a:t>
            </a:r>
            <a:endParaRPr lang="en-US" sz="3394" dirty="0">
              <a:solidFill>
                <a:srgbClr val="002A5C"/>
              </a:solidFill>
              <a:cs typeface="Arial" panose="020B0604020202020204" pitchFamily="34" charset="0"/>
            </a:endParaRPr>
          </a:p>
        </p:txBody>
      </p:sp>
      <p:pic>
        <p:nvPicPr>
          <p:cNvPr id="53" name="Imagen 52" descr="Glass and digital lights">
            <a:extLst>
              <a:ext uri="{FF2B5EF4-FFF2-40B4-BE49-F238E27FC236}">
                <a16:creationId xmlns:a16="http://schemas.microsoft.com/office/drawing/2014/main" id="{8232248E-686E-EED6-713C-C3632F807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4267" y="26458216"/>
            <a:ext cx="6803593" cy="5044554"/>
          </a:xfrm>
          <a:prstGeom prst="rect">
            <a:avLst/>
          </a:prstGeom>
        </p:spPr>
      </p:pic>
      <p:pic>
        <p:nvPicPr>
          <p:cNvPr id="76" name="Imagen 75" descr="DNA illustration">
            <a:extLst>
              <a:ext uri="{FF2B5EF4-FFF2-40B4-BE49-F238E27FC236}">
                <a16:creationId xmlns:a16="http://schemas.microsoft.com/office/drawing/2014/main" id="{435EDD52-4EF5-1194-4680-A2B94D883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153" y="26439968"/>
            <a:ext cx="8278431" cy="5081049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170EA38B-2207-0B38-B9F2-82630EF84B10}"/>
              </a:ext>
            </a:extLst>
          </p:cNvPr>
          <p:cNvSpPr/>
          <p:nvPr/>
        </p:nvSpPr>
        <p:spPr>
          <a:xfrm>
            <a:off x="1099129" y="38725199"/>
            <a:ext cx="8745863" cy="7886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525" b="1" dirty="0">
                <a:solidFill>
                  <a:srgbClr val="002A5C"/>
                </a:solidFill>
                <a:cs typeface="Arial" panose="020B0604020202020204" pitchFamily="34" charset="0"/>
              </a:rPr>
              <a:t>References</a:t>
            </a:r>
            <a:endParaRPr lang="es-ES" sz="1556" dirty="0">
              <a:solidFill>
                <a:srgbClr val="002A5C"/>
              </a:solidFill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0700FE60-9AD9-2E52-D8ED-EE229911B6DA}"/>
              </a:ext>
            </a:extLst>
          </p:cNvPr>
          <p:cNvSpPr/>
          <p:nvPr/>
        </p:nvSpPr>
        <p:spPr>
          <a:xfrm>
            <a:off x="1099129" y="39552175"/>
            <a:ext cx="8745863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Just highlight this text and replace with your own text.</a:t>
            </a:r>
            <a:endParaRPr lang="en-AU" sz="3394" dirty="0">
              <a:solidFill>
                <a:srgbClr val="002A5C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Rectángulo: esquinas redondeadas 89">
            <a:extLst>
              <a:ext uri="{FF2B5EF4-FFF2-40B4-BE49-F238E27FC236}">
                <a16:creationId xmlns:a16="http://schemas.microsoft.com/office/drawing/2014/main" id="{B1CFCD84-344E-EC2D-E274-FA72034F4E43}"/>
              </a:ext>
            </a:extLst>
          </p:cNvPr>
          <p:cNvSpPr/>
          <p:nvPr/>
        </p:nvSpPr>
        <p:spPr>
          <a:xfrm>
            <a:off x="24196811" y="5946055"/>
            <a:ext cx="4919706" cy="3340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A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91" b="1" dirty="0">
                <a:solidFill>
                  <a:srgbClr val="F37020"/>
                </a:solidFill>
              </a:rPr>
              <a:t>Add your </a:t>
            </a:r>
          </a:p>
          <a:p>
            <a:pPr algn="ctr"/>
            <a:r>
              <a:rPr lang="es-ES" sz="10182" b="1" dirty="0">
                <a:solidFill>
                  <a:srgbClr val="002A5C"/>
                </a:solidFill>
              </a:rPr>
              <a:t>Final ID</a:t>
            </a:r>
          </a:p>
        </p:txBody>
      </p:sp>
      <p:pic>
        <p:nvPicPr>
          <p:cNvPr id="12" name="Graphic 11" descr="Clipboard Checked with solid fill">
            <a:extLst>
              <a:ext uri="{FF2B5EF4-FFF2-40B4-BE49-F238E27FC236}">
                <a16:creationId xmlns:a16="http://schemas.microsoft.com/office/drawing/2014/main" id="{88070ACB-D0F3-2DD8-4968-4572BF38D8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9176" y="10861163"/>
            <a:ext cx="1293126" cy="1293126"/>
          </a:xfrm>
          <a:prstGeom prst="rect">
            <a:avLst/>
          </a:prstGeom>
        </p:spPr>
      </p:pic>
      <p:pic>
        <p:nvPicPr>
          <p:cNvPr id="13" name="Graphic 12" descr="Bar chart with solid fill">
            <a:extLst>
              <a:ext uri="{FF2B5EF4-FFF2-40B4-BE49-F238E27FC236}">
                <a16:creationId xmlns:a16="http://schemas.microsoft.com/office/drawing/2014/main" id="{B23C3718-6392-754C-AF59-4F4CA5D659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6894" y="15232315"/>
            <a:ext cx="1293126" cy="1293126"/>
          </a:xfrm>
          <a:prstGeom prst="rect">
            <a:avLst/>
          </a:prstGeom>
        </p:spPr>
      </p:pic>
      <p:sp>
        <p:nvSpPr>
          <p:cNvPr id="16" name="Rectángulo 16">
            <a:extLst>
              <a:ext uri="{FF2B5EF4-FFF2-40B4-BE49-F238E27FC236}">
                <a16:creationId xmlns:a16="http://schemas.microsoft.com/office/drawing/2014/main" id="{8E96CFFF-ADC0-B9A0-A0DE-9C0B4B984918}"/>
              </a:ext>
            </a:extLst>
          </p:cNvPr>
          <p:cNvSpPr/>
          <p:nvPr/>
        </p:nvSpPr>
        <p:spPr>
          <a:xfrm>
            <a:off x="2175550" y="24620883"/>
            <a:ext cx="9577642" cy="1267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7637" b="1" dirty="0">
                <a:solidFill>
                  <a:srgbClr val="002A5C"/>
                </a:solidFill>
                <a:cs typeface="Arial" panose="020B0604020202020204" pitchFamily="34" charset="0"/>
              </a:rPr>
              <a:t>Method</a:t>
            </a:r>
            <a:endParaRPr lang="es-ES" sz="6505" dirty="0">
              <a:solidFill>
                <a:srgbClr val="2D538D"/>
              </a:solidFill>
            </a:endParaRPr>
          </a:p>
        </p:txBody>
      </p:sp>
      <p:pic>
        <p:nvPicPr>
          <p:cNvPr id="18" name="Graphic 17" descr="Circles with arrows with solid fill">
            <a:extLst>
              <a:ext uri="{FF2B5EF4-FFF2-40B4-BE49-F238E27FC236}">
                <a16:creationId xmlns:a16="http://schemas.microsoft.com/office/drawing/2014/main" id="{0728C9F4-116D-94A6-BDBB-BE8817539C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28177" y="24606460"/>
            <a:ext cx="1293126" cy="1293126"/>
          </a:xfrm>
          <a:prstGeom prst="rect">
            <a:avLst/>
          </a:prstGeom>
        </p:spPr>
      </p:pic>
      <p:cxnSp>
        <p:nvCxnSpPr>
          <p:cNvPr id="22" name="Conector recto 18">
            <a:extLst>
              <a:ext uri="{FF2B5EF4-FFF2-40B4-BE49-F238E27FC236}">
                <a16:creationId xmlns:a16="http://schemas.microsoft.com/office/drawing/2014/main" id="{F8ED4612-0B71-0E3C-0737-255302837C30}"/>
              </a:ext>
            </a:extLst>
          </p:cNvPr>
          <p:cNvCxnSpPr>
            <a:cxnSpLocks/>
          </p:cNvCxnSpPr>
          <p:nvPr/>
        </p:nvCxnSpPr>
        <p:spPr>
          <a:xfrm>
            <a:off x="1036203" y="32602808"/>
            <a:ext cx="28179732" cy="91181"/>
          </a:xfrm>
          <a:prstGeom prst="line">
            <a:avLst/>
          </a:prstGeom>
          <a:ln w="47625">
            <a:solidFill>
              <a:srgbClr val="95D6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: esquinas redondeadas 89">
            <a:extLst>
              <a:ext uri="{FF2B5EF4-FFF2-40B4-BE49-F238E27FC236}">
                <a16:creationId xmlns:a16="http://schemas.microsoft.com/office/drawing/2014/main" id="{FDA1F062-E7A6-E06C-3F3C-433B4208D73D}"/>
              </a:ext>
            </a:extLst>
          </p:cNvPr>
          <p:cNvSpPr/>
          <p:nvPr/>
        </p:nvSpPr>
        <p:spPr>
          <a:xfrm>
            <a:off x="1044542" y="33149137"/>
            <a:ext cx="28242657" cy="4594262"/>
          </a:xfrm>
          <a:prstGeom prst="roundRect">
            <a:avLst/>
          </a:prstGeom>
          <a:solidFill>
            <a:srgbClr val="F37020">
              <a:alpha val="38824"/>
            </a:srgbClr>
          </a:solidFill>
          <a:ln w="38100">
            <a:solidFill>
              <a:srgbClr val="F37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3" dirty="0"/>
          </a:p>
        </p:txBody>
      </p:sp>
      <p:sp>
        <p:nvSpPr>
          <p:cNvPr id="24" name="Rectángulo 13">
            <a:extLst>
              <a:ext uri="{FF2B5EF4-FFF2-40B4-BE49-F238E27FC236}">
                <a16:creationId xmlns:a16="http://schemas.microsoft.com/office/drawing/2014/main" id="{F543CE3F-1184-BFFB-7E1A-84AE2082B19A}"/>
              </a:ext>
            </a:extLst>
          </p:cNvPr>
          <p:cNvSpPr/>
          <p:nvPr/>
        </p:nvSpPr>
        <p:spPr>
          <a:xfrm>
            <a:off x="2690641" y="33422256"/>
            <a:ext cx="25812010" cy="1267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7637" b="1" dirty="0">
                <a:solidFill>
                  <a:srgbClr val="002A5C"/>
                </a:solidFill>
                <a:cs typeface="Arial" panose="020B0604020202020204" pitchFamily="34" charset="0"/>
              </a:rPr>
              <a:t>Summary / Highlights</a:t>
            </a:r>
            <a:endParaRPr lang="es-ES" sz="7637" b="1" dirty="0">
              <a:solidFill>
                <a:srgbClr val="2D538D"/>
              </a:solidFill>
            </a:endParaRPr>
          </a:p>
        </p:txBody>
      </p:sp>
      <p:pic>
        <p:nvPicPr>
          <p:cNvPr id="25" name="Graphic 24" descr="Comment Important with solid fill">
            <a:extLst>
              <a:ext uri="{FF2B5EF4-FFF2-40B4-BE49-F238E27FC236}">
                <a16:creationId xmlns:a16="http://schemas.microsoft.com/office/drawing/2014/main" id="{BF6218A8-328F-5B21-3647-C220F0113E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389176" y="33514422"/>
            <a:ext cx="1293126" cy="1293126"/>
          </a:xfrm>
          <a:prstGeom prst="rect">
            <a:avLst/>
          </a:prstGeom>
        </p:spPr>
      </p:pic>
      <p:sp>
        <p:nvSpPr>
          <p:cNvPr id="79" name="Rectángulo 78">
            <a:extLst>
              <a:ext uri="{FF2B5EF4-FFF2-40B4-BE49-F238E27FC236}">
                <a16:creationId xmlns:a16="http://schemas.microsoft.com/office/drawing/2014/main" id="{C3E4F9EF-0D22-FDAC-C6C7-C17270B06D20}"/>
              </a:ext>
            </a:extLst>
          </p:cNvPr>
          <p:cNvSpPr/>
          <p:nvPr/>
        </p:nvSpPr>
        <p:spPr>
          <a:xfrm>
            <a:off x="1389177" y="35076568"/>
            <a:ext cx="27113474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6456" eaLnBrk="0" hangingPunct="0">
              <a:spcBef>
                <a:spcPct val="50000"/>
              </a:spcBef>
            </a:pPr>
            <a:r>
              <a:rPr lang="en-CA" sz="3394" dirty="0">
                <a:solidFill>
                  <a:srgbClr val="002A5C"/>
                </a:solidFill>
                <a:cs typeface="Arial" panose="020B0604020202020204" pitchFamily="34" charset="0"/>
              </a:rPr>
              <a:t>This is only one interpretation of findings that suggest effective posters are uncluttered, have big figures &amp; text, and include a callout boxes with takeaways. It is missing your personality and creative flair.</a:t>
            </a:r>
            <a:endParaRPr lang="en-AU" sz="3394" dirty="0">
              <a:solidFill>
                <a:srgbClr val="002A5C"/>
              </a:solidFill>
              <a:cs typeface="Arial" panose="020B0604020202020204" pitchFamily="34" charset="0"/>
            </a:endParaRPr>
          </a:p>
        </p:txBody>
      </p:sp>
      <p:sp>
        <p:nvSpPr>
          <p:cNvPr id="26" name="Rectángulo 80">
            <a:extLst>
              <a:ext uri="{FF2B5EF4-FFF2-40B4-BE49-F238E27FC236}">
                <a16:creationId xmlns:a16="http://schemas.microsoft.com/office/drawing/2014/main" id="{4BF23FF9-5251-75DD-A8BE-BCC31990300C}"/>
              </a:ext>
            </a:extLst>
          </p:cNvPr>
          <p:cNvSpPr/>
          <p:nvPr/>
        </p:nvSpPr>
        <p:spPr>
          <a:xfrm>
            <a:off x="11031873" y="38725199"/>
            <a:ext cx="8745863" cy="7886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525" b="1" dirty="0">
                <a:solidFill>
                  <a:srgbClr val="002A5C"/>
                </a:solidFill>
                <a:cs typeface="Arial" panose="020B0604020202020204" pitchFamily="34" charset="0"/>
              </a:rPr>
              <a:t>Contact Information</a:t>
            </a:r>
            <a:endParaRPr lang="es-ES" sz="1556" dirty="0">
              <a:solidFill>
                <a:srgbClr val="002A5C"/>
              </a:solidFill>
            </a:endParaRPr>
          </a:p>
        </p:txBody>
      </p:sp>
      <p:sp>
        <p:nvSpPr>
          <p:cNvPr id="27" name="Rectángulo 81">
            <a:extLst>
              <a:ext uri="{FF2B5EF4-FFF2-40B4-BE49-F238E27FC236}">
                <a16:creationId xmlns:a16="http://schemas.microsoft.com/office/drawing/2014/main" id="{8E4B486B-85C1-612B-76AD-DBD763BCC3B2}"/>
              </a:ext>
            </a:extLst>
          </p:cNvPr>
          <p:cNvSpPr/>
          <p:nvPr/>
        </p:nvSpPr>
        <p:spPr>
          <a:xfrm>
            <a:off x="11031873" y="39552175"/>
            <a:ext cx="8745863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94" dirty="0">
                <a:solidFill>
                  <a:srgbClr val="002A5C"/>
                </a:solidFill>
                <a:cs typeface="Arial" panose="020B0604020202020204" pitchFamily="34" charset="0"/>
              </a:rPr>
              <a:t>Just highlight this text and replace with your own text.</a:t>
            </a:r>
            <a:endParaRPr lang="en-AU" sz="3394" dirty="0">
              <a:solidFill>
                <a:srgbClr val="002A5C"/>
              </a:solidFill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8" name="Gráfico 14">
            <a:extLst>
              <a:ext uri="{FF2B5EF4-FFF2-40B4-BE49-F238E27FC236}">
                <a16:creationId xmlns:a16="http://schemas.microsoft.com/office/drawing/2014/main" id="{DB734148-DEBD-9D3B-326E-2B3E718438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37106" y="38238822"/>
            <a:ext cx="6341754" cy="3232249"/>
          </a:xfrm>
          <a:prstGeom prst="rect">
            <a:avLst/>
          </a:prstGeom>
        </p:spPr>
      </p:pic>
      <p:sp>
        <p:nvSpPr>
          <p:cNvPr id="30" name="Rectángulo 20">
            <a:extLst>
              <a:ext uri="{FF2B5EF4-FFF2-40B4-BE49-F238E27FC236}">
                <a16:creationId xmlns:a16="http://schemas.microsoft.com/office/drawing/2014/main" id="{21211AB7-57B7-D15F-2459-306ADC025D40}"/>
              </a:ext>
            </a:extLst>
          </p:cNvPr>
          <p:cNvSpPr/>
          <p:nvPr/>
        </p:nvSpPr>
        <p:spPr>
          <a:xfrm>
            <a:off x="23188070" y="38832106"/>
            <a:ext cx="2764250" cy="20073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222" b="1" dirty="0">
                <a:solidFill>
                  <a:srgbClr val="F37020"/>
                </a:solidFill>
                <a:cs typeface="Arial" panose="020B0604020202020204" pitchFamily="34" charset="0"/>
              </a:rPr>
              <a:t>ADD </a:t>
            </a:r>
          </a:p>
          <a:p>
            <a:pPr algn="ctr"/>
            <a:r>
              <a:rPr lang="en-US" sz="6222" b="1" dirty="0">
                <a:solidFill>
                  <a:srgbClr val="F37020"/>
                </a:solidFill>
                <a:cs typeface="Arial" panose="020B0604020202020204" pitchFamily="34" charset="0"/>
              </a:rPr>
              <a:t>QR</a:t>
            </a:r>
            <a:endParaRPr lang="es-ES" sz="6222" b="1" dirty="0">
              <a:solidFill>
                <a:srgbClr val="F37020"/>
              </a:solidFill>
            </a:endParaRPr>
          </a:p>
        </p:txBody>
      </p:sp>
      <p:sp>
        <p:nvSpPr>
          <p:cNvPr id="31" name="Rectángulo 20">
            <a:extLst>
              <a:ext uri="{FF2B5EF4-FFF2-40B4-BE49-F238E27FC236}">
                <a16:creationId xmlns:a16="http://schemas.microsoft.com/office/drawing/2014/main" id="{3D6D4363-339F-2E4F-5688-23524A3E451B}"/>
              </a:ext>
            </a:extLst>
          </p:cNvPr>
          <p:cNvSpPr/>
          <p:nvPr/>
        </p:nvSpPr>
        <p:spPr>
          <a:xfrm>
            <a:off x="26347441" y="38852375"/>
            <a:ext cx="2252194" cy="20073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222" b="1" dirty="0">
                <a:solidFill>
                  <a:schemeClr val="bg1"/>
                </a:solidFill>
                <a:cs typeface="Arial" panose="020B0604020202020204" pitchFamily="34" charset="0"/>
              </a:rPr>
              <a:t>SCAN</a:t>
            </a:r>
          </a:p>
          <a:p>
            <a:pPr algn="ctr"/>
            <a:r>
              <a:rPr lang="en-US" sz="6222" b="1" dirty="0">
                <a:solidFill>
                  <a:schemeClr val="bg1"/>
                </a:solidFill>
                <a:cs typeface="Arial" panose="020B0604020202020204" pitchFamily="34" charset="0"/>
              </a:rPr>
              <a:t>ME !</a:t>
            </a:r>
            <a:endParaRPr lang="es-ES" sz="622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2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E49B03218E14F9FB75AFF2CA7FEBD" ma:contentTypeVersion="13" ma:contentTypeDescription="Create a new document." ma:contentTypeScope="" ma:versionID="4b96304678f8011570dfff7101d2af1a">
  <xsd:schema xmlns:xsd="http://www.w3.org/2001/XMLSchema" xmlns:xs="http://www.w3.org/2001/XMLSchema" xmlns:p="http://schemas.microsoft.com/office/2006/metadata/properties" xmlns:ns2="0122abb7-912e-4e50-8eee-db741e4df8c8" xmlns:ns3="6d3b4f85-dbfb-4626-8eda-60704bdc6cfc" targetNamespace="http://schemas.microsoft.com/office/2006/metadata/properties" ma:root="true" ma:fieldsID="1d40e69098188c0f9dfbd2c3c6f0a861" ns2:_="" ns3:_="">
    <xsd:import namespace="0122abb7-912e-4e50-8eee-db741e4df8c8"/>
    <xsd:import namespace="6d3b4f85-dbfb-4626-8eda-60704bdc6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2abb7-912e-4e50-8eee-db741e4df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b4f85-dbfb-4626-8eda-60704bdc6c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34d267e-0386-48d5-8baa-67011b3c4c18}" ma:internalName="TaxCatchAll" ma:showField="CatchAllData" ma:web="6d3b4f85-dbfb-4626-8eda-60704bdc6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b4f85-dbfb-4626-8eda-60704bdc6cfc" xsi:nil="true"/>
    <lcf76f155ced4ddcb4097134ff3c332f xmlns="0122abb7-912e-4e50-8eee-db741e4df8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53F355-1803-45D9-9E9D-93D84480C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2abb7-912e-4e50-8eee-db741e4df8c8"/>
    <ds:schemaRef ds:uri="6d3b4f85-dbfb-4626-8eda-60704bdc6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704FAA-8BB9-44CA-A484-F0D1A6617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EBE9D-77EF-4E2F-8C24-0F40048BCF21}">
  <ds:schemaRefs>
    <ds:schemaRef ds:uri="http://schemas.microsoft.com/office/2006/metadata/properties"/>
    <ds:schemaRef ds:uri="http://schemas.microsoft.com/office/infopath/2007/PartnerControls"/>
    <ds:schemaRef ds:uri="23711a13-6e86-4b63-9ed4-494e4538edc6"/>
    <ds:schemaRef ds:uri="5ed6c38c-8244-4af6-9139-8fde33146f3c"/>
    <ds:schemaRef ds:uri="eb41bcdc-b1d7-427a-b488-69ce24d9ec7c"/>
    <ds:schemaRef ds:uri="e2fdec81-af97-4042-ac05-8834be6061bf"/>
    <ds:schemaRef ds:uri="6d3b4f85-dbfb-4626-8eda-60704bdc6cfc"/>
    <ds:schemaRef ds:uri="0122abb7-912e-4e50-8eee-db741e4df8c8"/>
  </ds:schemaRefs>
</ds:datastoreItem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1705</TotalTime>
  <Words>299</Words>
  <Application>Microsoft Office PowerPoint</Application>
  <PresentationFormat>Personalizado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Jost</vt:lpstr>
      <vt:lpstr>Times New Roman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Urbina Ricci</dc:creator>
  <cp:lastModifiedBy>Katarina Gluic</cp:lastModifiedBy>
  <cp:revision>31</cp:revision>
  <cp:lastPrinted>2025-07-01T07:18:12Z</cp:lastPrinted>
  <dcterms:created xsi:type="dcterms:W3CDTF">2024-05-08T09:31:57Z</dcterms:created>
  <dcterms:modified xsi:type="dcterms:W3CDTF">2026-04-23T14:47:46Z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Tema de Office:3</vt:lpwstr>
  </property>
  <property fmtid="{D5CDD505-2E9C-101B-9397-08002B2CF9AE}" pid="3" name="ClassificationContentMarkingHeaderText">
    <vt:lpwstr>Confidential</vt:lpwstr>
  </property>
  <property fmtid="{D5CDD505-2E9C-101B-9397-08002B2CF9AE}" pid="4" name="MediaServiceImageTags">
    <vt:lpwstr/>
  </property>
  <property fmtid="{D5CDD505-2E9C-101B-9397-08002B2CF9AE}" pid="5" name="ContentTypeId">
    <vt:lpwstr>0x010100E16E49B03218E14F9FB75AFF2CA7FEBD</vt:lpwstr>
  </property>
</Properties>
</file>